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9" r:id="rId2"/>
    <p:sldId id="258" r:id="rId3"/>
    <p:sldId id="257" r:id="rId4"/>
    <p:sldId id="261" r:id="rId5"/>
    <p:sldId id="263" r:id="rId6"/>
    <p:sldId id="264" r:id="rId7"/>
    <p:sldId id="262" r:id="rId8"/>
    <p:sldId id="265" r:id="rId9"/>
  </p:sldIdLst>
  <p:sldSz cx="9144000" cy="6858000" type="screen4x3"/>
  <p:notesSz cx="6797675" cy="9926638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86722" autoAdjust="0"/>
  </p:normalViewPr>
  <p:slideViewPr>
    <p:cSldViewPr>
      <p:cViewPr varScale="1">
        <p:scale>
          <a:sx n="99" d="100"/>
          <a:sy n="99" d="100"/>
        </p:scale>
        <p:origin x="19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562B8-3400-44AD-BF55-84FB14C7C04F}" type="datetimeFigureOut">
              <a:rPr lang="is-IS" smtClean="0"/>
              <a:t>23.1.2019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E3B2B3-B205-4BCD-9103-6569321418D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2187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80767-46B1-4058-873B-15B86C790F5F}" type="datetimeFigureOut">
              <a:rPr lang="is-IS" smtClean="0"/>
              <a:t>23.1.2019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F536D-F2E1-4946-B6E7-351401FF6BF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74452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Heiti</a:t>
            </a:r>
          </a:p>
          <a:p>
            <a:r>
              <a:rPr lang="is-IS" dirty="0"/>
              <a:t>Verkefnisstjóri starfshóps um orkustefnu</a:t>
            </a:r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F536D-F2E1-4946-B6E7-351401FF6BFF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3972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F536D-F2E1-4946-B6E7-351401FF6BFF}" type="slidenum">
              <a:rPr lang="is-IS" smtClean="0"/>
              <a:t>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04711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F536D-F2E1-4946-B6E7-351401FF6BFF}" type="slidenum">
              <a:rPr lang="is-IS" smtClean="0"/>
              <a:t>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48694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1C413-F892-4CFD-8E46-51293BA9A0AA}" type="datetime1">
              <a:rPr lang="is-IS" smtClean="0"/>
              <a:t>23.1.2019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1118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2F9-B8BF-48AF-B9EF-F8EBFF158D09}" type="datetime1">
              <a:rPr lang="is-IS" smtClean="0"/>
              <a:t>23.1.2019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6827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280A0-AE56-408C-96E8-DA35C92C7C71}" type="datetime1">
              <a:rPr lang="is-IS" smtClean="0"/>
              <a:t>23.1.2019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1094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BEDA-370A-4C13-B864-1DC154653A2C}" type="datetime1">
              <a:rPr lang="is-IS" smtClean="0"/>
              <a:t>23.1.2019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7624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26B0F-D351-4F09-889C-650FA259C5EC}" type="datetime1">
              <a:rPr lang="is-IS" smtClean="0"/>
              <a:t>23.1.2019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84778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A18-67B5-47AC-A176-CFF4BAAD58EE}" type="datetime1">
              <a:rPr lang="is-IS" smtClean="0"/>
              <a:t>23.1.2019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95800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B9916-CB1A-4E99-BE5E-3E868D880CB5}" type="datetime1">
              <a:rPr lang="is-IS" smtClean="0"/>
              <a:t>23.1.2019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19211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D737-A869-4359-871C-35EA2A390587}" type="datetime1">
              <a:rPr lang="is-IS" smtClean="0"/>
              <a:t>23.1.2019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861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FC09D-9FA0-4B2C-91AE-E8B1490B5162}" type="datetime1">
              <a:rPr lang="is-IS" smtClean="0"/>
              <a:t>23.1.2019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0804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F8DCE-3B56-4B9C-84CA-885F1DC304B9}" type="datetime1">
              <a:rPr lang="is-IS" smtClean="0"/>
              <a:t>23.1.2019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3263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877AF-7EB2-417F-A61B-468BDC6A4BD2}" type="datetime1">
              <a:rPr lang="is-IS" smtClean="0"/>
              <a:t>23.1.2019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/>
              <a:t>Guðrún Birna Guðmundsdóttir júní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5192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D19A5-2A0D-4487-AF09-B4B5AD5BC4CA}" type="datetime1">
              <a:rPr lang="is-IS" smtClean="0"/>
              <a:t>23.1.2019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s-IS"/>
              <a:t>Guðrún Birna Guðmundsdóttir júní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7F3B8-1959-448B-9F90-EB45CE050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9979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taðgengill efnis 6" descr="Mynd sem inniheldur bygging, n�tt&#10;&#10;Lýsing búin til með miklum áreiðanleika">
            <a:extLst>
              <a:ext uri="{FF2B5EF4-FFF2-40B4-BE49-F238E27FC236}">
                <a16:creationId xmlns:a16="http://schemas.microsoft.com/office/drawing/2014/main" id="{6CFFA9C2-0AF7-4D89-9206-3D0230B90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1" r="2683"/>
          <a:stretch/>
        </p:blipFill>
        <p:spPr>
          <a:xfrm>
            <a:off x="20" y="723146"/>
            <a:ext cx="9143980" cy="613485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ill 1">
            <a:extLst>
              <a:ext uri="{FF2B5EF4-FFF2-40B4-BE49-F238E27FC236}">
                <a16:creationId xmlns:a16="http://schemas.microsoft.com/office/drawing/2014/main" id="{FF90BC5D-0292-4B58-85B3-0EEC415DB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Orkustefna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íðufótarstaðgengill 3">
            <a:extLst>
              <a:ext uri="{FF2B5EF4-FFF2-40B4-BE49-F238E27FC236}">
                <a16:creationId xmlns:a16="http://schemas.microsoft.com/office/drawing/2014/main" id="{5FA4BD1E-C168-42DC-A8DB-ABC4B865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25141"/>
            <a:ext cx="2934617" cy="632849"/>
          </a:xfr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l"/>
            <a:r>
              <a:rPr lang="is-IS" dirty="0">
                <a:solidFill>
                  <a:schemeClr val="bg1"/>
                </a:solidFill>
              </a:rPr>
              <a:t>Samtal um stefnur ríkisins í landshlutum</a:t>
            </a:r>
          </a:p>
          <a:p>
            <a:pPr algn="l"/>
            <a:r>
              <a:rPr lang="is-IS" dirty="0">
                <a:solidFill>
                  <a:schemeClr val="bg1"/>
                </a:solidFill>
              </a:rPr>
              <a:t>Hveragerði 23. janúar 2019 </a:t>
            </a:r>
          </a:p>
          <a:p>
            <a:pPr algn="l"/>
            <a:r>
              <a:rPr lang="is-IS" dirty="0">
                <a:solidFill>
                  <a:schemeClr val="bg1"/>
                </a:solidFill>
              </a:rPr>
              <a:t>Erla Sigríður Gestsdóttir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A376959-557A-4627-B8DF-34018937C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" y="11948"/>
            <a:ext cx="2923816" cy="71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204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162052E3-1908-416D-823B-661BA5387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is-IS" dirty="0"/>
              <a:t>Stjórnarsáttmáli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EE08071E-0528-443C-BE66-E5C79389E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90" y="2575034"/>
            <a:ext cx="3840085" cy="3462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1600" i="1" dirty="0"/>
              <a:t>Í orkustefnu verði byggt á áætlaðri orkuþörf til langs tíma miðað við stefnu stjórnvalda, til að mynda um orkuskipti, og hvernig megi tryggja raforkuframboð fyrir almenning og atvinnulíf.</a:t>
            </a:r>
          </a:p>
        </p:txBody>
      </p:sp>
      <p:pic>
        <p:nvPicPr>
          <p:cNvPr id="21" name="Picture 2" descr="HverahlÃ­Ã°. ljÃ³smynd  - mynd">
            <a:extLst>
              <a:ext uri="{FF2B5EF4-FFF2-40B4-BE49-F238E27FC236}">
                <a16:creationId xmlns:a16="http://schemas.microsoft.com/office/drawing/2014/main" id="{6E1F1330-139A-4D51-B32B-2E01C893EC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6" r="37188" b="-1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43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1" descr="Sjálfvirkur aukatexti:&#10;&#10;">
            <a:extLst>
              <a:ext uri="{FF2B5EF4-FFF2-40B4-BE49-F238E27FC236}">
                <a16:creationId xmlns:a16="http://schemas.microsoft.com/office/drawing/2014/main" id="{3F99A425-27B0-4BE1-8E29-4D65B9EB6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1"/>
          <a:stretch/>
        </p:blipFill>
        <p:spPr bwMode="auto">
          <a:xfrm>
            <a:off x="20" y="10"/>
            <a:ext cx="9143980" cy="46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ill 1">
            <a:extLst>
              <a:ext uri="{FF2B5EF4-FFF2-40B4-BE49-F238E27FC236}">
                <a16:creationId xmlns:a16="http://schemas.microsoft.com/office/drawing/2014/main" id="{2C1DE7FF-F85D-4B1A-A4A7-CCC6AD480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48" y="4551037"/>
            <a:ext cx="3766337" cy="1509931"/>
          </a:xfrm>
        </p:spPr>
        <p:txBody>
          <a:bodyPr>
            <a:normAutofit/>
          </a:bodyPr>
          <a:lstStyle/>
          <a:p>
            <a:r>
              <a:rPr lang="is-IS" sz="3500">
                <a:solidFill>
                  <a:srgbClr val="000000"/>
                </a:solidFill>
              </a:rPr>
              <a:t>Starfshópur um orkustefnu</a:t>
            </a: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75D4586B-8987-48B0-BB1E-4C1EC50A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2685" y="4551037"/>
            <a:ext cx="3694808" cy="15099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Í </a:t>
            </a:r>
            <a:r>
              <a:rPr lang="en-US" sz="1600" dirty="0" err="1">
                <a:solidFill>
                  <a:srgbClr val="000000"/>
                </a:solidFill>
              </a:rPr>
              <a:t>stjórnarsáttmála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ríkisstjórnarinnar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kemur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fram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að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langtímaorkustefna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verði</a:t>
            </a:r>
            <a:r>
              <a:rPr lang="en-US" sz="1600" dirty="0">
                <a:solidFill>
                  <a:srgbClr val="000000"/>
                </a:solidFill>
              </a:rPr>
              <a:t> sett á </a:t>
            </a:r>
            <a:r>
              <a:rPr lang="en-US" sz="1600" dirty="0" err="1">
                <a:solidFill>
                  <a:srgbClr val="000000"/>
                </a:solidFill>
              </a:rPr>
              <a:t>kjörtímabilinu</a:t>
            </a:r>
            <a:r>
              <a:rPr lang="en-US" sz="1600" dirty="0">
                <a:solidFill>
                  <a:srgbClr val="000000"/>
                </a:solidFill>
              </a:rPr>
              <a:t> í </a:t>
            </a:r>
            <a:r>
              <a:rPr lang="en-US" sz="1600" dirty="0" err="1">
                <a:solidFill>
                  <a:srgbClr val="000000"/>
                </a:solidFill>
              </a:rPr>
              <a:t>samráði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við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alla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þingflokka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1669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1670716E-6681-4C88-B328-4283BE0D3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is-IS" dirty="0"/>
              <a:t>Áfangar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02C46E13-6750-4FB2-8BDF-F5AC9419D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90" y="2575034"/>
            <a:ext cx="3840085" cy="3462228"/>
          </a:xfrm>
        </p:spPr>
        <p:txBody>
          <a:bodyPr>
            <a:normAutofit/>
          </a:bodyPr>
          <a:lstStyle/>
          <a:p>
            <a:r>
              <a:rPr lang="en-US" sz="1600" dirty="0"/>
              <a:t>Í </a:t>
            </a:r>
            <a:r>
              <a:rPr lang="en-US" sz="1600" dirty="0" err="1"/>
              <a:t>fyrsta</a:t>
            </a:r>
            <a:r>
              <a:rPr lang="en-US" sz="1600" dirty="0"/>
              <a:t> </a:t>
            </a:r>
            <a:r>
              <a:rPr lang="en-US" sz="1600" dirty="0" err="1"/>
              <a:t>áfanga</a:t>
            </a:r>
            <a:r>
              <a:rPr lang="en-US" sz="1600" dirty="0"/>
              <a:t> </a:t>
            </a:r>
            <a:r>
              <a:rPr lang="en-US" sz="1600" dirty="0" err="1"/>
              <a:t>skal</a:t>
            </a:r>
            <a:r>
              <a:rPr lang="en-US" sz="1600" dirty="0"/>
              <a:t> </a:t>
            </a:r>
            <a:r>
              <a:rPr lang="en-US" sz="1600" dirty="0" err="1"/>
              <a:t>fara</a:t>
            </a:r>
            <a:r>
              <a:rPr lang="en-US" sz="1600" dirty="0"/>
              <a:t> </a:t>
            </a:r>
            <a:r>
              <a:rPr lang="en-US" sz="1600" dirty="0" err="1"/>
              <a:t>fram</a:t>
            </a:r>
            <a:r>
              <a:rPr lang="en-US" sz="1600" dirty="0"/>
              <a:t> </a:t>
            </a:r>
            <a:r>
              <a:rPr lang="en-US" sz="1600" dirty="0" err="1"/>
              <a:t>ítarleg</a:t>
            </a:r>
            <a:r>
              <a:rPr lang="en-US" sz="1600" dirty="0"/>
              <a:t> </a:t>
            </a:r>
            <a:r>
              <a:rPr lang="en-US" sz="1600" dirty="0" err="1"/>
              <a:t>undirbúnings</a:t>
            </a:r>
            <a:r>
              <a:rPr lang="en-US" sz="1600" dirty="0"/>
              <a:t>- og </a:t>
            </a:r>
            <a:r>
              <a:rPr lang="en-US" sz="1600" dirty="0" err="1"/>
              <a:t>greiningarvinna</a:t>
            </a:r>
            <a:r>
              <a:rPr lang="en-US" sz="1600" dirty="0"/>
              <a:t>. </a:t>
            </a:r>
          </a:p>
          <a:p>
            <a:r>
              <a:rPr lang="en-US" sz="1600" dirty="0"/>
              <a:t>Í </a:t>
            </a:r>
            <a:r>
              <a:rPr lang="en-US" sz="1600" dirty="0" err="1"/>
              <a:t>öðrum</a:t>
            </a:r>
            <a:r>
              <a:rPr lang="en-US" sz="1600" dirty="0"/>
              <a:t> </a:t>
            </a:r>
            <a:r>
              <a:rPr lang="en-US" sz="1600" dirty="0" err="1"/>
              <a:t>áfanga</a:t>
            </a:r>
            <a:r>
              <a:rPr lang="en-US" sz="1600" dirty="0"/>
              <a:t> </a:t>
            </a:r>
            <a:r>
              <a:rPr lang="en-US" sz="1600" dirty="0" err="1"/>
              <a:t>verður</a:t>
            </a:r>
            <a:r>
              <a:rPr lang="en-US" sz="1600" dirty="0"/>
              <a:t>, </a:t>
            </a:r>
            <a:r>
              <a:rPr lang="en-US" sz="1600" dirty="0" err="1"/>
              <a:t>unnið</a:t>
            </a:r>
            <a:r>
              <a:rPr lang="en-US" sz="1600" dirty="0"/>
              <a:t> </a:t>
            </a:r>
            <a:r>
              <a:rPr lang="en-US" sz="1600" dirty="0" err="1"/>
              <a:t>að</a:t>
            </a:r>
            <a:r>
              <a:rPr lang="en-US" sz="1600" dirty="0"/>
              <a:t> </a:t>
            </a:r>
            <a:r>
              <a:rPr lang="en-US" sz="1600" dirty="0" err="1"/>
              <a:t>efnisþáttum</a:t>
            </a:r>
            <a:r>
              <a:rPr lang="en-US" sz="1600" dirty="0"/>
              <a:t> </a:t>
            </a:r>
            <a:r>
              <a:rPr lang="en-US" sz="1600" dirty="0" err="1"/>
              <a:t>langtímaorkustefnu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20-30 </a:t>
            </a:r>
            <a:r>
              <a:rPr lang="en-US" sz="1600" dirty="0" err="1"/>
              <a:t>ára</a:t>
            </a:r>
            <a:r>
              <a:rPr lang="en-US" sz="1600" dirty="0"/>
              <a:t> </a:t>
            </a:r>
          </a:p>
        </p:txBody>
      </p:sp>
      <p:pic>
        <p:nvPicPr>
          <p:cNvPr id="9" name="Staðgengill efnis 5" descr="Mynd sem inniheldur vindmylla, hlutur utandyra, utandyra, himinn&#10;&#10;Lýsing búin til með mjög miklum áreiðanleika">
            <a:extLst>
              <a:ext uri="{FF2B5EF4-FFF2-40B4-BE49-F238E27FC236}">
                <a16:creationId xmlns:a16="http://schemas.microsoft.com/office/drawing/2014/main" id="{CA9AE791-D49A-4B4F-945C-E371A4C440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7" r="13438" b="2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02168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45DFF39C-D658-442F-9966-4B7BAEB71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is-IS"/>
              <a:t>Innihald orkustefnu</a:t>
            </a:r>
            <a:endParaRPr lang="is-I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DA8FBC3F-4135-4143-B8F3-1794F4203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90" y="2575034"/>
            <a:ext cx="3840085" cy="346222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s-IS" sz="1500" dirty="0"/>
              <a:t>Orkustefna þarf að svara hvernig við uppfyllum orkuþörf og orkuöryggi með ábyrgum hætti.</a:t>
            </a:r>
          </a:p>
          <a:p>
            <a:pPr>
              <a:lnSpc>
                <a:spcPct val="90000"/>
              </a:lnSpc>
            </a:pPr>
            <a:r>
              <a:rPr lang="is-IS" sz="1500" dirty="0"/>
              <a:t>Orkustefna þarf að fjalla ítarlega um flutnings- og dreifikerfi raforku. </a:t>
            </a:r>
          </a:p>
          <a:p>
            <a:pPr>
              <a:lnSpc>
                <a:spcPct val="90000"/>
              </a:lnSpc>
            </a:pPr>
            <a:r>
              <a:rPr lang="is-IS" sz="1500" dirty="0"/>
              <a:t>Orkustefna þarf að styðja við skynsamlega atvinnustefnu og líta á samspil orkumála við aðrar lykilatvinnugreinar.</a:t>
            </a:r>
          </a:p>
          <a:p>
            <a:pPr>
              <a:lnSpc>
                <a:spcPct val="90000"/>
              </a:lnSpc>
            </a:pPr>
            <a:r>
              <a:rPr lang="is-IS" sz="1500" dirty="0"/>
              <a:t>Orkustefna þarf að styðja við aðgerðir um orkuskipti og aðgerðir á sviði loftslagsmála. </a:t>
            </a:r>
          </a:p>
          <a:p>
            <a:pPr>
              <a:lnSpc>
                <a:spcPct val="90000"/>
              </a:lnSpc>
            </a:pPr>
            <a:r>
              <a:rPr lang="is-IS" sz="1500" dirty="0"/>
              <a:t>Orkustefna þarf að huga að möguleikum nýrrar tækni við orkuvinnslu, m.a. Möguleika á sviði vindorku, djúpborun og sjávarfallaorku.</a:t>
            </a:r>
          </a:p>
          <a:p>
            <a:pPr>
              <a:lnSpc>
                <a:spcPct val="90000"/>
              </a:lnSpc>
            </a:pPr>
            <a:r>
              <a:rPr lang="en-US" sz="1500" dirty="0" err="1"/>
              <a:t>Aherslur</a:t>
            </a:r>
            <a:r>
              <a:rPr lang="en-US" sz="1500" dirty="0"/>
              <a:t> í </a:t>
            </a:r>
            <a:r>
              <a:rPr lang="en-US" sz="1500" dirty="0" err="1"/>
              <a:t>orkustefnu</a:t>
            </a:r>
            <a:r>
              <a:rPr lang="en-US" sz="1500" dirty="0"/>
              <a:t> </a:t>
            </a:r>
            <a:r>
              <a:rPr lang="en-US" sz="1500" dirty="0" err="1"/>
              <a:t>eiga</a:t>
            </a:r>
            <a:r>
              <a:rPr lang="en-US" sz="1500" dirty="0"/>
              <a:t> </a:t>
            </a:r>
            <a:r>
              <a:rPr lang="en-US" sz="1500" dirty="0" err="1"/>
              <a:t>að</a:t>
            </a:r>
            <a:r>
              <a:rPr lang="en-US" sz="1500" dirty="0"/>
              <a:t> </a:t>
            </a:r>
            <a:r>
              <a:rPr lang="en-US" sz="1500" dirty="0" err="1"/>
              <a:t>endurspegla</a:t>
            </a:r>
            <a:r>
              <a:rPr lang="en-US" sz="1500" dirty="0"/>
              <a:t> </a:t>
            </a:r>
            <a:r>
              <a:rPr lang="en-US" sz="1500" dirty="0" err="1"/>
              <a:t>þrjár</a:t>
            </a:r>
            <a:r>
              <a:rPr lang="en-US" sz="1500" dirty="0"/>
              <a:t> </a:t>
            </a:r>
            <a:r>
              <a:rPr lang="en-US" sz="1500" dirty="0" err="1"/>
              <a:t>víddir</a:t>
            </a:r>
            <a:r>
              <a:rPr lang="en-US" sz="1500" dirty="0"/>
              <a:t> </a:t>
            </a:r>
            <a:r>
              <a:rPr lang="en-US" sz="1500" dirty="0" err="1"/>
              <a:t>sjálfbærar</a:t>
            </a:r>
            <a:r>
              <a:rPr lang="en-US" sz="1500" dirty="0"/>
              <a:t> </a:t>
            </a:r>
            <a:r>
              <a:rPr lang="en-US" sz="1500" dirty="0" err="1"/>
              <a:t>þróunar</a:t>
            </a:r>
            <a:r>
              <a:rPr lang="en-US" sz="1500" dirty="0"/>
              <a:t>.</a:t>
            </a:r>
          </a:p>
          <a:p>
            <a:pPr>
              <a:lnSpc>
                <a:spcPct val="90000"/>
              </a:lnSpc>
            </a:pPr>
            <a:endParaRPr lang="is-IS" sz="1500" dirty="0"/>
          </a:p>
        </p:txBody>
      </p:sp>
      <p:pic>
        <p:nvPicPr>
          <p:cNvPr id="6" name="Mynd 5" descr="Mynd sem inniheldur himinn, vatn, utandyra, b�tur&#10;&#10;Lýsing búin til með mjög miklum áreiðanleika">
            <a:extLst>
              <a:ext uri="{FF2B5EF4-FFF2-40B4-BE49-F238E27FC236}">
                <a16:creationId xmlns:a16="http://schemas.microsoft.com/office/drawing/2014/main" id="{975261F5-78B9-44C7-B2D6-D9F702ABA8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0" r="38597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5205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ynd 5" descr="Mynd sem inniheldur himinn, utandyra, vatn, gras&#10;&#10;Lýsing búin til með mjög miklum áreiðanleika">
            <a:extLst>
              <a:ext uri="{FF2B5EF4-FFF2-40B4-BE49-F238E27FC236}">
                <a16:creationId xmlns:a16="http://schemas.microsoft.com/office/drawing/2014/main" id="{D964BAB6-EB83-4D56-833D-A00D1EFDA2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3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itill 1">
            <a:extLst>
              <a:ext uri="{FF2B5EF4-FFF2-40B4-BE49-F238E27FC236}">
                <a16:creationId xmlns:a16="http://schemas.microsoft.com/office/drawing/2014/main" id="{C866132F-237E-47C7-AFF5-0471303D4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s-IS" sz="3150"/>
              <a:t>Innihald orkustefnu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FA949A3B-E9AB-4F1E-8E37-12DE6E8ED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38" y="4481911"/>
            <a:ext cx="3444766" cy="1964879"/>
          </a:xfrm>
        </p:spPr>
        <p:txBody>
          <a:bodyPr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s-IS" sz="1400" dirty="0"/>
              <a:t>Orkustefna þarf að styðja við markvissa byggðastefnu og jákvæða byggðaþróun til lengri tíma. </a:t>
            </a:r>
          </a:p>
          <a:p>
            <a:pPr lvl="1">
              <a:lnSpc>
                <a:spcPct val="90000"/>
              </a:lnSpc>
            </a:pPr>
            <a:r>
              <a:rPr lang="is-IS" sz="1400" dirty="0"/>
              <a:t>jöfnun orkukostnaðar milli landsvæða, </a:t>
            </a:r>
          </a:p>
          <a:p>
            <a:pPr lvl="1">
              <a:lnSpc>
                <a:spcPct val="90000"/>
              </a:lnSpc>
            </a:pPr>
            <a:r>
              <a:rPr lang="is-IS" sz="1400" dirty="0"/>
              <a:t>smávirkjanir og staðbundnar lausnir á sviði orkumála</a:t>
            </a:r>
          </a:p>
          <a:p>
            <a:pPr lvl="1">
              <a:lnSpc>
                <a:spcPct val="90000"/>
              </a:lnSpc>
            </a:pPr>
            <a:r>
              <a:rPr lang="is-IS" sz="1400" dirty="0"/>
              <a:t>landsmenn sitji við sama borð þegar kemur að orkuöryggi og afhendingaröryggi raforku.</a:t>
            </a:r>
          </a:p>
        </p:txBody>
      </p:sp>
    </p:spTree>
    <p:extLst>
      <p:ext uri="{BB962C8B-B14F-4D97-AF65-F5344CB8AC3E}">
        <p14:creationId xmlns:p14="http://schemas.microsoft.com/office/powerpoint/2010/main" val="2740859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841EA57-DEA6-4BE9-B11E-1FBCC76BE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Mynd 11" descr="Mynd sem inniheldur loft, innandyra, bor�, einstaklingur&#10;&#10;Lýsing búin til með mjög miklum áreiðanleika">
            <a:extLst>
              <a:ext uri="{FF2B5EF4-FFF2-40B4-BE49-F238E27FC236}">
                <a16:creationId xmlns:a16="http://schemas.microsoft.com/office/drawing/2014/main" id="{A28A830E-3622-402F-B602-CF2F908809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7" r="-3" b="1700"/>
          <a:stretch/>
        </p:blipFill>
        <p:spPr>
          <a:xfrm>
            <a:off x="4444680" y="10"/>
            <a:ext cx="4699318" cy="2285990"/>
          </a:xfrm>
          <a:custGeom>
            <a:avLst/>
            <a:gdLst>
              <a:gd name="connsiteX0" fmla="*/ 0 w 6265758"/>
              <a:gd name="connsiteY0" fmla="*/ 0 h 2286000"/>
              <a:gd name="connsiteX1" fmla="*/ 6265758 w 6265758"/>
              <a:gd name="connsiteY1" fmla="*/ 0 h 2286000"/>
              <a:gd name="connsiteX2" fmla="*/ 6265758 w 6265758"/>
              <a:gd name="connsiteY2" fmla="*/ 2286000 h 2286000"/>
              <a:gd name="connsiteX3" fmla="*/ 1062168 w 6265758"/>
              <a:gd name="connsiteY3" fmla="*/ 2286000 h 2286000"/>
              <a:gd name="connsiteX4" fmla="*/ 790683 w 6265758"/>
              <a:gd name="connsiteY4" fmla="*/ 1700078 h 2286000"/>
              <a:gd name="connsiteX5" fmla="*/ 787725 w 6265758"/>
              <a:gd name="connsiteY5" fmla="*/ 1700078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5758" h="2286000">
                <a:moveTo>
                  <a:pt x="0" y="0"/>
                </a:moveTo>
                <a:lnTo>
                  <a:pt x="6265758" y="0"/>
                </a:lnTo>
                <a:lnTo>
                  <a:pt x="6265758" y="2286000"/>
                </a:lnTo>
                <a:lnTo>
                  <a:pt x="1062168" y="2286000"/>
                </a:lnTo>
                <a:lnTo>
                  <a:pt x="790683" y="1700078"/>
                </a:lnTo>
                <a:lnTo>
                  <a:pt x="787725" y="1700078"/>
                </a:lnTo>
                <a:close/>
              </a:path>
            </a:pathLst>
          </a:custGeom>
        </p:spPr>
      </p:pic>
      <p:pic>
        <p:nvPicPr>
          <p:cNvPr id="8" name="Mynd 7" descr="Mynd sem inniheldur innandyra, loft, veggur, t�lva&#10;&#10;Lýsing búin til með mjög miklum áreiðanleika">
            <a:extLst>
              <a:ext uri="{FF2B5EF4-FFF2-40B4-BE49-F238E27FC236}">
                <a16:creationId xmlns:a16="http://schemas.microsoft.com/office/drawing/2014/main" id="{D15D463B-F3E8-4D71-9ED6-8D45F0AE42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9" r="3" b="4703"/>
          <a:stretch/>
        </p:blipFill>
        <p:spPr>
          <a:xfrm>
            <a:off x="5241306" y="2286000"/>
            <a:ext cx="3902692" cy="2286000"/>
          </a:xfrm>
          <a:custGeom>
            <a:avLst/>
            <a:gdLst>
              <a:gd name="connsiteX0" fmla="*/ 0 w 5203590"/>
              <a:gd name="connsiteY0" fmla="*/ 0 h 2286000"/>
              <a:gd name="connsiteX1" fmla="*/ 5203590 w 5203590"/>
              <a:gd name="connsiteY1" fmla="*/ 0 h 2286000"/>
              <a:gd name="connsiteX2" fmla="*/ 5203590 w 5203590"/>
              <a:gd name="connsiteY2" fmla="*/ 2286000 h 2286000"/>
              <a:gd name="connsiteX3" fmla="*/ 1059212 w 5203590"/>
              <a:gd name="connsiteY3" fmla="*/ 2286000 h 2286000"/>
              <a:gd name="connsiteX4" fmla="*/ 925708 w 5203590"/>
              <a:gd name="connsiteY4" fmla="*/ 1997870 h 2286000"/>
              <a:gd name="connsiteX5" fmla="*/ 925707 w 5203590"/>
              <a:gd name="connsiteY5" fmla="*/ 199787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3590" h="2286000">
                <a:moveTo>
                  <a:pt x="0" y="0"/>
                </a:moveTo>
                <a:lnTo>
                  <a:pt x="5203590" y="0"/>
                </a:lnTo>
                <a:lnTo>
                  <a:pt x="5203590" y="2286000"/>
                </a:lnTo>
                <a:lnTo>
                  <a:pt x="1059212" y="2286000"/>
                </a:lnTo>
                <a:lnTo>
                  <a:pt x="925708" y="1997870"/>
                </a:lnTo>
                <a:lnTo>
                  <a:pt x="925707" y="1997870"/>
                </a:lnTo>
                <a:close/>
              </a:path>
            </a:pathLst>
          </a:custGeom>
        </p:spPr>
      </p:pic>
      <p:pic>
        <p:nvPicPr>
          <p:cNvPr id="11" name="Staðgengill efnis 5" descr="Mynd sem inniheldur innandyra, veggur, g�lf, loft&#10;&#10;Lýsing búin til með mjög miklum áreiðanleika">
            <a:extLst>
              <a:ext uri="{FF2B5EF4-FFF2-40B4-BE49-F238E27FC236}">
                <a16:creationId xmlns:a16="http://schemas.microsoft.com/office/drawing/2014/main" id="{27A2FB9A-96C8-4AFF-A184-8276FDC5E6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" r="4" b="4"/>
          <a:stretch/>
        </p:blipFill>
        <p:spPr>
          <a:xfrm>
            <a:off x="6035713" y="4572000"/>
            <a:ext cx="3108287" cy="2286000"/>
          </a:xfrm>
          <a:custGeom>
            <a:avLst/>
            <a:gdLst>
              <a:gd name="connsiteX0" fmla="*/ 0 w 4144382"/>
              <a:gd name="connsiteY0" fmla="*/ 0 h 2286000"/>
              <a:gd name="connsiteX1" fmla="*/ 4144382 w 4144382"/>
              <a:gd name="connsiteY1" fmla="*/ 0 h 2286000"/>
              <a:gd name="connsiteX2" fmla="*/ 4144382 w 4144382"/>
              <a:gd name="connsiteY2" fmla="*/ 2286000 h 2286000"/>
              <a:gd name="connsiteX3" fmla="*/ 1054581 w 4144382"/>
              <a:gd name="connsiteY3" fmla="*/ 2286000 h 2286000"/>
              <a:gd name="connsiteX4" fmla="*/ 1054581 w 4144382"/>
              <a:gd name="connsiteY4" fmla="*/ 2285999 h 2286000"/>
              <a:gd name="connsiteX5" fmla="*/ 1059211 w 4144382"/>
              <a:gd name="connsiteY5" fmla="*/ 2285999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4382" h="2286000">
                <a:moveTo>
                  <a:pt x="0" y="0"/>
                </a:moveTo>
                <a:lnTo>
                  <a:pt x="4144382" y="0"/>
                </a:lnTo>
                <a:lnTo>
                  <a:pt x="4144382" y="2286000"/>
                </a:lnTo>
                <a:lnTo>
                  <a:pt x="1054581" y="2286000"/>
                </a:lnTo>
                <a:lnTo>
                  <a:pt x="1054581" y="2285999"/>
                </a:lnTo>
                <a:lnTo>
                  <a:pt x="1059211" y="2285999"/>
                </a:lnTo>
                <a:close/>
              </a:path>
            </a:pathLst>
          </a:custGeom>
        </p:spPr>
      </p:pic>
      <p:sp>
        <p:nvSpPr>
          <p:cNvPr id="37" name="Freeform 15">
            <a:extLst>
              <a:ext uri="{FF2B5EF4-FFF2-40B4-BE49-F238E27FC236}">
                <a16:creationId xmlns:a16="http://schemas.microsoft.com/office/drawing/2014/main" id="{A26922E4-CEB0-4BFE-BAD1-403E6A417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92652" cy="6858000"/>
          </a:xfrm>
          <a:custGeom>
            <a:avLst/>
            <a:gdLst>
              <a:gd name="connsiteX0" fmla="*/ 0 w 9590203"/>
              <a:gd name="connsiteY0" fmla="*/ 0 h 6858000"/>
              <a:gd name="connsiteX1" fmla="*/ 6414049 w 9590203"/>
              <a:gd name="connsiteY1" fmla="*/ 0 h 6858000"/>
              <a:gd name="connsiteX2" fmla="*/ 9590203 w 9590203"/>
              <a:gd name="connsiteY2" fmla="*/ 6858000 h 6858000"/>
              <a:gd name="connsiteX3" fmla="*/ 0 w 959020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203" h="6858000">
                <a:moveTo>
                  <a:pt x="0" y="0"/>
                </a:moveTo>
                <a:lnTo>
                  <a:pt x="6414049" y="0"/>
                </a:lnTo>
                <a:lnTo>
                  <a:pt x="959020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ill 1">
            <a:extLst>
              <a:ext uri="{FF2B5EF4-FFF2-40B4-BE49-F238E27FC236}">
                <a16:creationId xmlns:a16="http://schemas.microsoft.com/office/drawing/2014/main" id="{B373C44F-F027-425D-9D04-041D828ED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3816030" cy="1325563"/>
          </a:xfrm>
        </p:spPr>
        <p:txBody>
          <a:bodyPr>
            <a:normAutofit/>
          </a:bodyPr>
          <a:lstStyle/>
          <a:p>
            <a:r>
              <a:rPr lang="is-IS" sz="3500">
                <a:solidFill>
                  <a:srgbClr val="000000"/>
                </a:solidFill>
              </a:rPr>
              <a:t>Samráð</a:t>
            </a:r>
          </a:p>
        </p:txBody>
      </p:sp>
      <p:sp>
        <p:nvSpPr>
          <p:cNvPr id="17" name="Content Placeholder 12">
            <a:extLst>
              <a:ext uri="{FF2B5EF4-FFF2-40B4-BE49-F238E27FC236}">
                <a16:creationId xmlns:a16="http://schemas.microsoft.com/office/drawing/2014/main" id="{6ADFC13E-A5B7-4718-9DEB-D6D53E40C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21249"/>
            <a:ext cx="3455717" cy="4155713"/>
          </a:xfrm>
        </p:spPr>
        <p:txBody>
          <a:bodyPr>
            <a:normAutofit/>
          </a:bodyPr>
          <a:lstStyle/>
          <a:p>
            <a:r>
              <a:rPr lang="en-US" sz="1700" dirty="0" err="1">
                <a:solidFill>
                  <a:srgbClr val="000000"/>
                </a:solidFill>
              </a:rPr>
              <a:t>Málfundir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með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hagsmunaaðilum</a:t>
            </a:r>
            <a:r>
              <a:rPr lang="en-US" sz="1700" dirty="0">
                <a:solidFill>
                  <a:srgbClr val="000000"/>
                </a:solidFill>
              </a:rPr>
              <a:t> og </a:t>
            </a:r>
            <a:r>
              <a:rPr lang="en-US" sz="1700" dirty="0" err="1">
                <a:solidFill>
                  <a:srgbClr val="000000"/>
                </a:solidFill>
              </a:rPr>
              <a:t>sérfræðingum</a:t>
            </a:r>
            <a:endParaRPr lang="en-US" sz="1700" dirty="0">
              <a:solidFill>
                <a:srgbClr val="000000"/>
              </a:solidFill>
            </a:endParaRPr>
          </a:p>
          <a:p>
            <a:r>
              <a:rPr lang="en-US" sz="1700" dirty="0" err="1">
                <a:solidFill>
                  <a:srgbClr val="000000"/>
                </a:solidFill>
              </a:rPr>
              <a:t>Heimsókn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ráðherra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ásamt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fylgdarliði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til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Noregs</a:t>
            </a:r>
            <a:endParaRPr lang="en-US" sz="1700" dirty="0">
              <a:solidFill>
                <a:srgbClr val="000000"/>
              </a:solidFill>
            </a:endParaRPr>
          </a:p>
          <a:p>
            <a:r>
              <a:rPr lang="en-US" sz="1700" dirty="0" err="1">
                <a:solidFill>
                  <a:srgbClr val="000000"/>
                </a:solidFill>
              </a:rPr>
              <a:t>Samráðsgátt</a:t>
            </a:r>
            <a:r>
              <a:rPr lang="en-US" sz="1700" dirty="0">
                <a:solidFill>
                  <a:srgbClr val="000000"/>
                </a:solidFill>
              </a:rPr>
              <a:t> - 15. </a:t>
            </a:r>
            <a:r>
              <a:rPr lang="en-US" sz="1700" dirty="0" err="1">
                <a:solidFill>
                  <a:srgbClr val="000000"/>
                </a:solidFill>
              </a:rPr>
              <a:t>febrúar</a:t>
            </a:r>
            <a:endParaRPr lang="en-US" sz="1700" dirty="0">
              <a:solidFill>
                <a:srgbClr val="000000"/>
              </a:solidFill>
            </a:endParaRPr>
          </a:p>
          <a:p>
            <a:endParaRPr lang="en-US" sz="1700" dirty="0">
              <a:solidFill>
                <a:srgbClr val="000000"/>
              </a:solidFill>
            </a:endParaRPr>
          </a:p>
        </p:txBody>
      </p:sp>
      <p:pic>
        <p:nvPicPr>
          <p:cNvPr id="14" name="Mynd 13">
            <a:extLst>
              <a:ext uri="{FF2B5EF4-FFF2-40B4-BE49-F238E27FC236}">
                <a16:creationId xmlns:a16="http://schemas.microsoft.com/office/drawing/2014/main" id="{3F7CF9A7-D020-4658-AA5C-4E9F0B8DB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457" y="3933056"/>
            <a:ext cx="31242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9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ynd 5" descr="Mynd sem inniheldur utandyra, himinn, n�tt�ra&#10;&#10;Lýsing búin til með miklum áreiðanleika">
            <a:extLst>
              <a:ext uri="{FF2B5EF4-FFF2-40B4-BE49-F238E27FC236}">
                <a16:creationId xmlns:a16="http://schemas.microsoft.com/office/drawing/2014/main" id="{CD181447-89BE-4176-B4AC-3BE46BCF56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ill 1">
            <a:extLst>
              <a:ext uri="{FF2B5EF4-FFF2-40B4-BE49-F238E27FC236}">
                <a16:creationId xmlns:a16="http://schemas.microsoft.com/office/drawing/2014/main" id="{0B85C753-EBAD-4BCF-BA1F-7CB7BB6F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www.orkustefna.is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595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9273</TotalTime>
  <Words>254</Words>
  <Application>Microsoft Office PowerPoint</Application>
  <PresentationFormat>Sýnt á skjá (4:3)</PresentationFormat>
  <Paragraphs>33</Paragraphs>
  <Slides>8</Slides>
  <Notes>3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2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Orkustefna</vt:lpstr>
      <vt:lpstr>Stjórnarsáttmáli</vt:lpstr>
      <vt:lpstr>Starfshópur um orkustefnu</vt:lpstr>
      <vt:lpstr>Áfangar</vt:lpstr>
      <vt:lpstr>Innihald orkustefnu</vt:lpstr>
      <vt:lpstr>Innihald orkustefnu</vt:lpstr>
      <vt:lpstr>Samráð</vt:lpstr>
      <vt:lpstr>www.orkustefna.is</vt:lpstr>
    </vt:vector>
  </TitlesOfParts>
  <Company>HBR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Málaskrá</dc:title>
  <dc:creator>Guðrún Birna Guðmundsdóttir</dc:creator>
  <cp:lastModifiedBy>Erla Sigríður Gestsdóttir</cp:lastModifiedBy>
  <cp:revision>106</cp:revision>
  <cp:lastPrinted>2016-06-10T08:44:43Z</cp:lastPrinted>
  <dcterms:created xsi:type="dcterms:W3CDTF">2015-01-13T09:09:57Z</dcterms:created>
  <dcterms:modified xsi:type="dcterms:W3CDTF">2019-01-23T08:13:37Z</dcterms:modified>
</cp:coreProperties>
</file>